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6" r:id="rId3"/>
    <p:sldId id="260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\DESC\por%20reubicar%20(1)\Informaci&#243;n%20Transparencia\Base%20de%20datos%20Solicitudes\2022\SOLIC%20ACCESO%20INFORMACION%20%20202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\DESC\por%20reubicar%20(1)\Informaci&#243;n%20Transparencia\Base%20de%20datos%20Solicitudes\2022\SOLIC%20ACCESO%20INFORMACION%20%202024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\DESC\por%20reubicar%20(1)\Informaci&#243;n%20Transparencia\Base%20de%20datos%20Solicitudes\2022\SOLIC%20ACCESO%20INFORMACION%20%202024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\DESC\por%20reubicar%20(1)\Informaci&#243;n%20Transparencia\Base%20de%20datos%20Solicitudes\2022\SOLIC%20ACCESO%20INFORMACION%20%20202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\DESC\por%20reubicar%20(1)\Informaci&#243;n%20Transparencia\Base%20de%20datos%20Solicitudes\2022\SOLIC%20ACCESO%20INFORMACION%20%202024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 dirty="0"/>
              <a:t>RUBRO DE LA INFORMACIÓN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 dirty="0"/>
              <a:t> SOLICITADA </a:t>
            </a:r>
          </a:p>
        </c:rich>
      </c:tx>
      <c:layout>
        <c:manualLayout>
          <c:xMode val="edge"/>
          <c:yMode val="edge"/>
          <c:x val="0.308607091304776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763370726211517E-2"/>
          <c:y val="0.13562007098262022"/>
          <c:w val="0.7025150641095349"/>
          <c:h val="0.77112358673357129"/>
        </c:manualLayout>
      </c:layout>
      <c:doughnutChart>
        <c:varyColors val="1"/>
        <c:ser>
          <c:idx val="0"/>
          <c:order val="0"/>
          <c:tx>
            <c:strRef>
              <c:f>'ACUMULADO '!$C$11:$C$12</c:f>
              <c:strCache>
                <c:ptCount val="2"/>
                <c:pt idx="0">
                  <c:v>RUBRO DE LA INFORMACIÓN SOLICITADA</c:v>
                </c:pt>
                <c:pt idx="1">
                  <c:v>CANTIDAD </c:v>
                </c:pt>
              </c:strCache>
            </c:strRef>
          </c:tx>
          <c:explosion val="1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5F9-4CC2-B0A0-35346E19F4B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5F9-4CC2-B0A0-35346E19F4B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5F9-4CC2-B0A0-35346E19F4B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5F9-4CC2-B0A0-35346E19F4B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5F9-4CC2-B0A0-35346E19F4B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5F9-4CC2-B0A0-35346E19F4B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5F9-4CC2-B0A0-35346E19F4B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5F9-4CC2-B0A0-35346E19F4B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5F9-4CC2-B0A0-35346E19F4B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5F9-4CC2-B0A0-35346E19F4BB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25F9-4CC2-B0A0-35346E19F4B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25F9-4CC2-B0A0-35346E19F4BB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C-25F9-4CC2-B0A0-35346E19F4BB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D-25F9-4CC2-B0A0-35346E19F4BB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E-25F9-4CC2-B0A0-35346E19F4B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F-25F9-4CC2-B0A0-35346E19F4B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0-25F9-4CC2-B0A0-35346E19F4B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1-25F9-4CC2-B0A0-35346E19F4BB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2-25F9-4CC2-B0A0-35346E19F4BB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3-25F9-4CC2-B0A0-35346E19F4BB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4-25F9-4CC2-B0A0-35346E19F4BB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5-25F9-4CC2-B0A0-35346E19F4BB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6-25F9-4CC2-B0A0-35346E19F4BB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7-25F9-4CC2-B0A0-35346E19F4BB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8-25F9-4CC2-B0A0-35346E19F4BB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9-25F9-4CC2-B0A0-35346E19F4BB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A-25F9-4CC2-B0A0-35346E19F4BB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B-25F9-4CC2-B0A0-35346E19F4BB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C-25F9-4CC2-B0A0-35346E19F4BB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D-25F9-4CC2-B0A0-35346E19F4BB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E-25F9-4CC2-B0A0-35346E19F4BB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F-25F9-4CC2-B0A0-35346E19F4BB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20-25F9-4CC2-B0A0-35346E19F4BB}"/>
              </c:ext>
            </c:extLst>
          </c:dPt>
          <c:dLbls>
            <c:dLbl>
              <c:idx val="0"/>
              <c:layout>
                <c:manualLayout>
                  <c:x val="4.2860191073629712E-2"/>
                  <c:y val="-7.383762574878927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F9-4CC2-B0A0-35346E19F4BB}"/>
                </c:ext>
              </c:extLst>
            </c:dLbl>
            <c:dLbl>
              <c:idx val="1"/>
              <c:layout>
                <c:manualLayout>
                  <c:x val="-0.1461329867933478"/>
                  <c:y val="0.1078928012601833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F9-4CC2-B0A0-35346E19F4BB}"/>
                </c:ext>
              </c:extLst>
            </c:dLbl>
            <c:dLbl>
              <c:idx val="2"/>
              <c:layout>
                <c:manualLayout>
                  <c:x val="-7.6580945539652487E-2"/>
                  <c:y val="0.16359311391640388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F9-4CC2-B0A0-35346E19F4BB}"/>
                </c:ext>
              </c:extLst>
            </c:dLbl>
            <c:dLbl>
              <c:idx val="3"/>
              <c:layout>
                <c:manualLayout>
                  <c:x val="2.078009097486147E-2"/>
                  <c:y val="6.8054821415087213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F9-4CC2-B0A0-35346E19F4BB}"/>
                </c:ext>
              </c:extLst>
            </c:dLbl>
            <c:dLbl>
              <c:idx val="4"/>
              <c:layout>
                <c:manualLayout>
                  <c:x val="0.10922123046130837"/>
                  <c:y val="-0.1116641989988501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F9-4CC2-B0A0-35346E19F4BB}"/>
                </c:ext>
              </c:extLst>
            </c:dLbl>
            <c:dLbl>
              <c:idx val="5"/>
              <c:layout>
                <c:manualLayout>
                  <c:x val="7.7211637132275218E-2"/>
                  <c:y val="-1.0914531393227088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F9-4CC2-B0A0-35346E19F4BB}"/>
                </c:ext>
              </c:extLst>
            </c:dLbl>
            <c:dLbl>
              <c:idx val="6"/>
              <c:layout>
                <c:manualLayout>
                  <c:x val="0.13048593820142124"/>
                  <c:y val="4.0343740232480114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F9-4CC2-B0A0-35346E19F4BB}"/>
                </c:ext>
              </c:extLst>
            </c:dLbl>
            <c:dLbl>
              <c:idx val="7"/>
              <c:layout>
                <c:manualLayout>
                  <c:x val="-0.44814499170957728"/>
                  <c:y val="0.12008899853469279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F9-4CC2-B0A0-35346E19F4BB}"/>
                </c:ext>
              </c:extLst>
            </c:dLbl>
            <c:dLbl>
              <c:idx val="8"/>
              <c:layout>
                <c:manualLayout>
                  <c:x val="6.5969015094534081E-2"/>
                  <c:y val="-0.16920068591288256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F9-4CC2-B0A0-35346E19F4BB}"/>
                </c:ext>
              </c:extLst>
            </c:dLbl>
            <c:dLbl>
              <c:idx val="9"/>
              <c:layout>
                <c:manualLayout>
                  <c:x val="4.2123684281732826E-2"/>
                  <c:y val="-4.6472401672982895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F9-4CC2-B0A0-35346E19F4BB}"/>
                </c:ext>
              </c:extLst>
            </c:dLbl>
            <c:dLbl>
              <c:idx val="10"/>
              <c:layout>
                <c:manualLayout>
                  <c:x val="-1.7177317663111143E-3"/>
                  <c:y val="9.46093326591454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F9-4CC2-B0A0-35346E19F4BB}"/>
                </c:ext>
              </c:extLst>
            </c:dLbl>
            <c:dLbl>
              <c:idx val="11"/>
              <c:layout>
                <c:manualLayout>
                  <c:x val="-2.8760104692369795E-2"/>
                  <c:y val="-0.32379489713696369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F9-4CC2-B0A0-35346E19F4BB}"/>
                </c:ext>
              </c:extLst>
            </c:dLbl>
            <c:dLbl>
              <c:idx val="12"/>
              <c:layout>
                <c:manualLayout>
                  <c:x val="7.6535635292273418E-2"/>
                  <c:y val="-9.745965625976751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F9-4CC2-B0A0-35346E19F4BB}"/>
                </c:ext>
              </c:extLst>
            </c:dLbl>
            <c:dLbl>
              <c:idx val="13"/>
              <c:layout>
                <c:manualLayout>
                  <c:x val="-1.6917223317708285E-2"/>
                  <c:y val="-1.656905917336792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F9-4CC2-B0A0-35346E19F4BB}"/>
                </c:ext>
              </c:extLst>
            </c:dLbl>
            <c:dLbl>
              <c:idx val="14"/>
              <c:layout>
                <c:manualLayout>
                  <c:x val="-0.32376538705568736"/>
                  <c:y val="-0.22922415663589171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F9-4CC2-B0A0-35346E19F4BB}"/>
                </c:ext>
              </c:extLst>
            </c:dLbl>
            <c:dLbl>
              <c:idx val="15"/>
              <c:layout>
                <c:manualLayout>
                  <c:x val="2.7485466569085012E-2"/>
                  <c:y val="-0.12217273610992958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F9-4CC2-B0A0-35346E19F4BB}"/>
                </c:ext>
              </c:extLst>
            </c:dLbl>
            <c:dLbl>
              <c:idx val="16"/>
              <c:layout>
                <c:manualLayout>
                  <c:x val="-4.1225021373587585E-2"/>
                  <c:y val="-1.79686521754507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F9-4CC2-B0A0-35346E19F4BB}"/>
                </c:ext>
              </c:extLst>
            </c:dLbl>
            <c:dLbl>
              <c:idx val="17"/>
              <c:layout>
                <c:manualLayout>
                  <c:x val="0.10308500567595383"/>
                  <c:y val="-0.12591378583574614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F9-4CC2-B0A0-35346E19F4BB}"/>
                </c:ext>
              </c:extLst>
            </c:dLbl>
            <c:dLbl>
              <c:idx val="18"/>
              <c:layout>
                <c:manualLayout>
                  <c:x val="4.4901508371372523E-2"/>
                  <c:y val="-0.2161847864216778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F9-4CC2-B0A0-35346E19F4BB}"/>
                </c:ext>
              </c:extLst>
            </c:dLbl>
            <c:dLbl>
              <c:idx val="19"/>
              <c:layout>
                <c:manualLayout>
                  <c:x val="9.6216242682225978E-2"/>
                  <c:y val="-0.32731622247052894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F9-4CC2-B0A0-35346E19F4BB}"/>
                </c:ext>
              </c:extLst>
            </c:dLbl>
            <c:dLbl>
              <c:idx val="20"/>
              <c:layout>
                <c:manualLayout>
                  <c:x val="-7.1739589252374378E-2"/>
                  <c:y val="-0.32558812941399784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F9-4CC2-B0A0-35346E19F4BB}"/>
                </c:ext>
              </c:extLst>
            </c:dLbl>
            <c:dLbl>
              <c:idx val="21"/>
              <c:layout>
                <c:manualLayout>
                  <c:x val="0.18449588833174574"/>
                  <c:y val="1.69635833404225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5F9-4CC2-B0A0-35346E19F4BB}"/>
                </c:ext>
              </c:extLst>
            </c:dLbl>
            <c:dLbl>
              <c:idx val="22"/>
              <c:layout>
                <c:manualLayout>
                  <c:x val="-1.8897805768912153E-2"/>
                  <c:y val="-5.161210921737036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5F9-4CC2-B0A0-35346E19F4BB}"/>
                </c:ext>
              </c:extLst>
            </c:dLbl>
            <c:dLbl>
              <c:idx val="23"/>
              <c:layout>
                <c:manualLayout>
                  <c:x val="-3.7058714604853234E-3"/>
                  <c:y val="-6.5243571397853833E-4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5F9-4CC2-B0A0-35346E19F4BB}"/>
                </c:ext>
              </c:extLst>
            </c:dLbl>
            <c:dLbl>
              <c:idx val="24"/>
              <c:layout>
                <c:manualLayout>
                  <c:x val="0.12400576129939507"/>
                  <c:y val="-0.1880445317660058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5F9-4CC2-B0A0-35346E19F4BB}"/>
                </c:ext>
              </c:extLst>
            </c:dLbl>
            <c:dLbl>
              <c:idx val="25"/>
              <c:layout>
                <c:manualLayout>
                  <c:x val="-0.12010231730130544"/>
                  <c:y val="-7.235802626082850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5F9-4CC2-B0A0-35346E19F4BB}"/>
                </c:ext>
              </c:extLst>
            </c:dLbl>
            <c:dLbl>
              <c:idx val="26"/>
              <c:layout>
                <c:manualLayout>
                  <c:x val="6.3425738019860914E-2"/>
                  <c:y val="5.141594831818092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5F9-4CC2-B0A0-35346E19F4BB}"/>
                </c:ext>
              </c:extLst>
            </c:dLbl>
            <c:dLbl>
              <c:idx val="27"/>
              <c:layout>
                <c:manualLayout>
                  <c:x val="0.21922314972223467"/>
                  <c:y val="0.36423888139614241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5F9-4CC2-B0A0-35346E19F4BB}"/>
                </c:ext>
              </c:extLst>
            </c:dLbl>
            <c:dLbl>
              <c:idx val="28"/>
              <c:layout>
                <c:manualLayout>
                  <c:x val="5.6008498408714115E-2"/>
                  <c:y val="0.11743277459923919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5F9-4CC2-B0A0-35346E19F4BB}"/>
                </c:ext>
              </c:extLst>
            </c:dLbl>
            <c:dLbl>
              <c:idx val="29"/>
              <c:layout>
                <c:manualLayout>
                  <c:x val="0.23763358238640553"/>
                  <c:y val="0.20854377808385999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5F9-4CC2-B0A0-35346E19F4BB}"/>
                </c:ext>
              </c:extLst>
            </c:dLbl>
            <c:dLbl>
              <c:idx val="30"/>
              <c:layout>
                <c:manualLayout>
                  <c:x val="0.18004601627571132"/>
                  <c:y val="0.3955689033709712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5F9-4CC2-B0A0-35346E19F4BB}"/>
                </c:ext>
              </c:extLst>
            </c:dLbl>
            <c:dLbl>
              <c:idx val="31"/>
              <c:layout>
                <c:manualLayout>
                  <c:x val="0.20797295343418537"/>
                  <c:y val="1.82005635649882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5F9-4CC2-B0A0-35346E19F4BB}"/>
                </c:ext>
              </c:extLst>
            </c:dLbl>
            <c:dLbl>
              <c:idx val="32"/>
              <c:layout>
                <c:manualLayout>
                  <c:x val="4.715836998058897E-3"/>
                  <c:y val="-3.665376703331998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5F9-4CC2-B0A0-35346E19F4BB}"/>
                </c:ext>
              </c:extLst>
            </c:dLbl>
            <c:dLbl>
              <c:idx val="33"/>
              <c:layout>
                <c:manualLayout>
                  <c:x val="-0.12886597938144329"/>
                  <c:y val="0.161263507896924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5F9-4CC2-B0A0-35346E19F4BB}"/>
                </c:ext>
              </c:extLst>
            </c:dLbl>
            <c:dLbl>
              <c:idx val="34"/>
              <c:layout>
                <c:manualLayout>
                  <c:x val="0.13232594000842093"/>
                  <c:y val="0.155677420218180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5F9-4CC2-B0A0-35346E19F4BB}"/>
                </c:ext>
              </c:extLst>
            </c:dLbl>
            <c:dLbl>
              <c:idx val="35"/>
              <c:layout>
                <c:manualLayout>
                  <c:x val="-9.3741903444805111E-2"/>
                  <c:y val="-0.102522192518736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5F9-4CC2-B0A0-35346E19F4BB}"/>
                </c:ext>
              </c:extLst>
            </c:dLbl>
            <c:dLbl>
              <c:idx val="36"/>
              <c:layout>
                <c:manualLayout>
                  <c:x val="0.41569104845183485"/>
                  <c:y val="-8.19367081175352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5F9-4CC2-B0A0-35346E19F4BB}"/>
                </c:ext>
              </c:extLst>
            </c:dLbl>
            <c:dLbl>
              <c:idx val="37"/>
              <c:layout>
                <c:manualLayout>
                  <c:x val="-1.5318153159756053E-2"/>
                  <c:y val="-8.89991787175250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5F9-4CC2-B0A0-35346E19F4BB}"/>
                </c:ext>
              </c:extLst>
            </c:dLbl>
            <c:dLbl>
              <c:idx val="38"/>
              <c:layout>
                <c:manualLayout>
                  <c:x val="0.26281296024560047"/>
                  <c:y val="-3.18654134928699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5F9-4CC2-B0A0-35346E19F4BB}"/>
                </c:ext>
              </c:extLst>
            </c:dLbl>
            <c:dLbl>
              <c:idx val="39"/>
              <c:layout>
                <c:manualLayout>
                  <c:x val="-0.29218772777468505"/>
                  <c:y val="-4.89470390628477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5F9-4CC2-B0A0-35346E19F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'ACUMULADO '!$B$13:$B$52</c:f>
              <c:strCache>
                <c:ptCount val="40"/>
                <c:pt idx="0">
                  <c:v>Obras Publicas </c:v>
                </c:pt>
                <c:pt idx="1">
                  <c:v>Sistemas </c:v>
                </c:pt>
                <c:pt idx="2">
                  <c:v>Catastro </c:v>
                </c:pt>
                <c:pt idx="3">
                  <c:v>Desarrollo Urbano </c:v>
                </c:pt>
                <c:pt idx="4">
                  <c:v>Dirección de Asuntos Jurídicos </c:v>
                </c:pt>
                <c:pt idx="5">
                  <c:v>Licencias e Inspección</c:v>
                </c:pt>
                <c:pt idx="6">
                  <c:v>Recursos materiales</c:v>
                </c:pt>
                <c:pt idx="7">
                  <c:v>Contraloría </c:v>
                </c:pt>
                <c:pt idx="8">
                  <c:v>Planeación </c:v>
                </c:pt>
                <c:pt idx="9">
                  <c:v>Registro Civil </c:v>
                </c:pt>
                <c:pt idx="10">
                  <c:v>Tesorería </c:v>
                </c:pt>
                <c:pt idx="11">
                  <c:v>Oficialía Mayor </c:v>
                </c:pt>
                <c:pt idx="12">
                  <c:v>Atención Ciudadana </c:v>
                </c:pt>
                <c:pt idx="13">
                  <c:v>Ingresos </c:v>
                </c:pt>
                <c:pt idx="14">
                  <c:v>Control Patrimonial </c:v>
                </c:pt>
                <c:pt idx="15">
                  <c:v>Sala de Regidores</c:v>
                </c:pt>
                <c:pt idx="16">
                  <c:v>Secretaría </c:v>
                </c:pt>
                <c:pt idx="17">
                  <c:v>Recursos Humanos </c:v>
                </c:pt>
                <c:pt idx="18">
                  <c:v>Fomento Economico</c:v>
                </c:pt>
                <c:pt idx="19">
                  <c:v>Turismo </c:v>
                </c:pt>
                <c:pt idx="20">
                  <c:v>Desarrollo Social </c:v>
                </c:pt>
                <c:pt idx="21">
                  <c:v>Presidencia </c:v>
                </c:pt>
                <c:pt idx="22">
                  <c:v>Servicios Publicos </c:v>
                </c:pt>
                <c:pt idx="23">
                  <c:v>Seguridad Pública </c:v>
                </c:pt>
                <c:pt idx="24">
                  <c:v>Comunicación Social </c:v>
                </c:pt>
                <c:pt idx="25">
                  <c:v>Transparencia</c:v>
                </c:pt>
                <c:pt idx="26">
                  <c:v>Protección Civil </c:v>
                </c:pt>
                <c:pt idx="27">
                  <c:v>COMAPAT</c:v>
                </c:pt>
                <c:pt idx="28">
                  <c:v>Instituto de la Feria </c:v>
                </c:pt>
                <c:pt idx="29">
                  <c:v>Instituto de la Mujer</c:v>
                </c:pt>
                <c:pt idx="30">
                  <c:v>SIPINNA</c:v>
                </c:pt>
                <c:pt idx="31">
                  <c:v>Dirección de la Juventud y el Deporte</c:v>
                </c:pt>
                <c:pt idx="32">
                  <c:v>Dirección de Educación y Cultura</c:v>
                </c:pt>
                <c:pt idx="33">
                  <c:v>DIF</c:v>
                </c:pt>
                <c:pt idx="34">
                  <c:v>Juzgado Cívico</c:v>
                </c:pt>
                <c:pt idx="35">
                  <c:v>Servicios Generales</c:v>
                </c:pt>
                <c:pt idx="36">
                  <c:v>No Compete</c:v>
                </c:pt>
                <c:pt idx="37">
                  <c:v>Ecología</c:v>
                </c:pt>
                <c:pt idx="38">
                  <c:v>Alumbrado Público</c:v>
                </c:pt>
                <c:pt idx="39">
                  <c:v>Desarrollo Rural </c:v>
                </c:pt>
              </c:strCache>
            </c:strRef>
          </c:cat>
          <c:val>
            <c:numRef>
              <c:f>'ACUMULADO '!$C$13:$C$52</c:f>
              <c:numCache>
                <c:formatCode>General</c:formatCode>
                <c:ptCount val="40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13</c:v>
                </c:pt>
                <c:pt idx="10">
                  <c:v>5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8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</c:v>
                </c:pt>
                <c:pt idx="23">
                  <c:v>3</c:v>
                </c:pt>
                <c:pt idx="24">
                  <c:v>0</c:v>
                </c:pt>
                <c:pt idx="25">
                  <c:v>28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25F9-4CC2-B0A0-35346E19F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 dirty="0"/>
              <a:t>MEDIO DE SOLICITUD DE INFORMACIÓN </a:t>
            </a:r>
          </a:p>
        </c:rich>
      </c:tx>
      <c:layout>
        <c:manualLayout>
          <c:xMode val="edge"/>
          <c:yMode val="edge"/>
          <c:x val="0.20127791821130114"/>
          <c:y val="2.59688842004185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7057311702981"/>
          <c:y val="0.30048056770050136"/>
          <c:w val="0.7445885376594038"/>
          <c:h val="0.69755131719553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/>
              <a:t>MEDIO DE SOLICITUD DE INFORMACIÓN </a:t>
            </a:r>
          </a:p>
        </c:rich>
      </c:tx>
      <c:layout>
        <c:manualLayout>
          <c:xMode val="edge"/>
          <c:yMode val="edge"/>
          <c:x val="0.26443963265518872"/>
          <c:y val="2.24268773358715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7057311702981"/>
          <c:y val="0.30048056770050136"/>
          <c:w val="0.7445885376594038"/>
          <c:h val="0.6975513171955392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5D6-4300-B6D9-6EC8238922D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5D6-4300-B6D9-6EC8238922D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5D6-4300-B6D9-6EC8238922D4}"/>
              </c:ext>
            </c:extLst>
          </c:dPt>
          <c:dLbls>
            <c:dLbl>
              <c:idx val="0"/>
              <c:layout>
                <c:manualLayout>
                  <c:x val="3.9098321248569073E-2"/>
                  <c:y val="3.5381290862670348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D6-4300-B6D9-6EC8238922D4}"/>
                </c:ext>
              </c:extLst>
            </c:dLbl>
            <c:dLbl>
              <c:idx val="1"/>
              <c:layout>
                <c:manualLayout>
                  <c:x val="4.5037405667327432E-3"/>
                  <c:y val="0.127175406188285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6-4300-B6D9-6EC8238922D4}"/>
                </c:ext>
              </c:extLst>
            </c:dLbl>
            <c:dLbl>
              <c:idx val="2"/>
              <c:layout>
                <c:manualLayout>
                  <c:x val="-1.4364003673997858E-2"/>
                  <c:y val="-6.2435767879789198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6-4300-B6D9-6EC8238922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'ACUMULADO '!$H$6:$H$8</c:f>
              <c:strCache>
                <c:ptCount val="3"/>
                <c:pt idx="0">
                  <c:v>Presencial </c:v>
                </c:pt>
                <c:pt idx="1">
                  <c:v>Plataforma Nacional de Transparencia </c:v>
                </c:pt>
                <c:pt idx="2">
                  <c:v>Mail</c:v>
                </c:pt>
              </c:strCache>
            </c:strRef>
          </c:cat>
          <c:val>
            <c:numRef>
              <c:f>'ACUMULADO '!$I$6:$I$8</c:f>
              <c:numCache>
                <c:formatCode>General</c:formatCode>
                <c:ptCount val="3"/>
                <c:pt idx="0">
                  <c:v>7</c:v>
                </c:pt>
                <c:pt idx="1">
                  <c:v>113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D6-4300-B6D9-6EC823892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/>
              <a:t>SENTIDO DE LA RESPUESTA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8E7-477F-92E9-A8D0316A1E5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8E7-477F-92E9-A8D0316A1E5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8E7-477F-92E9-A8D0316A1E5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8E7-477F-92E9-A8D0316A1E5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8E7-477F-92E9-A8D0316A1E56}"/>
              </c:ext>
            </c:extLst>
          </c:dPt>
          <c:dLbls>
            <c:dLbl>
              <c:idx val="1"/>
              <c:layout>
                <c:manualLayout>
                  <c:x val="0.21288515406162464"/>
                  <c:y val="-2.6995303667407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E7-477F-92E9-A8D0316A1E56}"/>
                </c:ext>
              </c:extLst>
            </c:dLbl>
            <c:dLbl>
              <c:idx val="2"/>
              <c:layout>
                <c:manualLayout>
                  <c:x val="-1.431857782483072E-2"/>
                  <c:y val="0.12248470726675309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E7-477F-92E9-A8D0316A1E56}"/>
                </c:ext>
              </c:extLst>
            </c:dLbl>
            <c:dLbl>
              <c:idx val="3"/>
              <c:layout>
                <c:manualLayout>
                  <c:x val="-1.832814673683858E-2"/>
                  <c:y val="-0.11860174781523096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6862365649505"/>
                      <c:h val="0.144275822040195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E7-477F-92E9-A8D0316A1E56}"/>
                </c:ext>
              </c:extLst>
            </c:dLbl>
            <c:dLbl>
              <c:idx val="4"/>
              <c:layout>
                <c:manualLayout>
                  <c:x val="-0.25531904100222763"/>
                  <c:y val="-3.804488532522538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E7-477F-92E9-A8D0316A1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'ACUMULADO '!$E$5:$E$9</c:f>
              <c:strCache>
                <c:ptCount val="5"/>
                <c:pt idx="0">
                  <c:v>SENTIDO DE RESPUESTA  </c:v>
                </c:pt>
                <c:pt idx="1">
                  <c:v>Positiva </c:v>
                </c:pt>
                <c:pt idx="2">
                  <c:v>Inexistente </c:v>
                </c:pt>
                <c:pt idx="3">
                  <c:v>Incompetente </c:v>
                </c:pt>
                <c:pt idx="4">
                  <c:v>Oscura </c:v>
                </c:pt>
              </c:strCache>
            </c:strRef>
          </c:cat>
          <c:val>
            <c:numRef>
              <c:f>'ACUMULADO '!$F$5:$F$9</c:f>
              <c:numCache>
                <c:formatCode>General</c:formatCode>
                <c:ptCount val="5"/>
                <c:pt idx="1">
                  <c:v>113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E7-477F-92E9-A8D0316A1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MX"/>
              <a:t>PRORROGAS DURANTE EL PERIODO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2236200233323736"/>
          <c:y val="0.1677459247000509"/>
          <c:w val="0.63081673618000977"/>
          <c:h val="0.73160288731129652"/>
        </c:manualLayout>
      </c:layout>
      <c:doughnut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6D2-4293-B584-1CC47F9166E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6D2-4293-B584-1CC47F9166E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6D2-4293-B584-1CC47F9166E4}"/>
              </c:ext>
            </c:extLst>
          </c:dPt>
          <c:dLbls>
            <c:dLbl>
              <c:idx val="1"/>
              <c:layout>
                <c:manualLayout>
                  <c:x val="-3.0195614135189622E-3"/>
                  <c:y val="-9.4055680963130175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2-4293-B584-1CC47F916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'ACUMULADO '!$B$5:$B$7</c:f>
              <c:strCache>
                <c:ptCount val="3"/>
                <c:pt idx="0">
                  <c:v>PRORROGAS </c:v>
                </c:pt>
                <c:pt idx="1">
                  <c:v>Sí</c:v>
                </c:pt>
                <c:pt idx="2">
                  <c:v>No</c:v>
                </c:pt>
              </c:strCache>
            </c:strRef>
          </c:cat>
          <c:val>
            <c:numRef>
              <c:f>'ACUMULADO '!$C$5:$C$7</c:f>
              <c:numCache>
                <c:formatCode>General</c:formatCode>
                <c:ptCount val="3"/>
                <c:pt idx="1">
                  <c:v>3</c:v>
                </c:pt>
                <c:pt idx="2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D2-4293-B584-1CC47F916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v>RECURSOS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'ACUMULADO '!$B$2:$B$3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'ACUMULADO '!$C$2:$C$3</c:f>
              <c:numCache>
                <c:formatCode>General</c:formatCode>
                <c:ptCount val="2"/>
                <c:pt idx="0">
                  <c:v>1</c:v>
                </c:pt>
                <c:pt idx="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F-4FA3-A0F7-369C3DEDA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9B1C-ADB4-47A5-A8C7-22C1510E5FC6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8877-B53A-4C27-B763-66C248D1E3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3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8877-B53A-4C27-B763-66C248D1E31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26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8877-B53A-4C27-B763-66C248D1E31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26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8877-B53A-4C27-B763-66C248D1E31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26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8877-B53A-4C27-B763-66C248D1E31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26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8877-B53A-4C27-B763-66C248D1E31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26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98877-B53A-4C27-B763-66C248D1E31C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626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C295-0078-4DA7-B744-1ADDD9A045C3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134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754B-A8C5-4502-B14D-CF68583BFDBF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43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C47-BC83-4BA1-AEA6-41C6BE7D71FE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26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2CF2-D69C-4628-847E-33EE2158471E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2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283B-EF92-4083-81FC-183D7CD8E36E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67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47BF-E6D9-40CA-906D-DD6DBE9CC1AF}" type="datetime1">
              <a:rPr lang="es-MX" smtClean="0"/>
              <a:t>27/09/2024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66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B73C-F39F-47C8-8A34-BACECE48F072}" type="datetime1">
              <a:rPr lang="es-MX" smtClean="0"/>
              <a:t>27/09/2024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01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DB5D-3D09-47F7-A89E-ABBB8F55E4CF}" type="datetime1">
              <a:rPr lang="es-MX" smtClean="0"/>
              <a:t>27/09/2024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14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F946-C037-40A7-AAC1-75D66A7CED9C}" type="datetime1">
              <a:rPr lang="es-MX" smtClean="0"/>
              <a:t>27/09/2024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4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5CF-BA0B-4907-B6F7-6AAB7BE9F7C2}" type="datetime1">
              <a:rPr lang="es-MX" smtClean="0"/>
              <a:t>27/09/2024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26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D2D6-35E9-4880-9FDD-3FBB3E01E482}" type="datetime1">
              <a:rPr lang="es-MX" smtClean="0"/>
              <a:t>27/09/2024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80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F5C0D-55B1-4DAE-B112-BE67A170E981}" type="datetime1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540F-FDC4-4291-AF33-4BC0E260B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02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4.xlsx"/><Relationship Id="rId3" Type="http://schemas.openxmlformats.org/officeDocument/2006/relationships/image" Target="../media/image1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3.xlsx"/><Relationship Id="rId11" Type="http://schemas.openxmlformats.org/officeDocument/2006/relationships/image" Target="../media/image8.emf"/><Relationship Id="rId5" Type="http://schemas.openxmlformats.org/officeDocument/2006/relationships/chart" Target="../charts/chart5.xml"/><Relationship Id="rId10" Type="http://schemas.openxmlformats.org/officeDocument/2006/relationships/package" Target="../embeddings/Microsoft_Excel_Worksheet5.xlsx"/><Relationship Id="rId4" Type="http://schemas.openxmlformats.org/officeDocument/2006/relationships/image" Target="../media/image5.emf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827584" y="548680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H. AYUNTAMIENTO DE TECOMÁN</a:t>
            </a:r>
          </a:p>
          <a:p>
            <a:endParaRPr lang="es-MX" sz="3600" b="1" dirty="0"/>
          </a:p>
          <a:p>
            <a:pPr algn="ctr"/>
            <a:r>
              <a:rPr lang="es-MX" sz="3600" b="1" dirty="0"/>
              <a:t>UNIDAD DE TRANSPARENCIA</a:t>
            </a:r>
          </a:p>
          <a:p>
            <a:pPr algn="ctr"/>
            <a:endParaRPr lang="es-MX" sz="3600" b="1" dirty="0"/>
          </a:p>
          <a:p>
            <a:pPr algn="ctr"/>
            <a:r>
              <a:rPr lang="es-MX" sz="2400" b="1" dirty="0"/>
              <a:t>ESTADÍSTICAS GENERADAS DURANTE </a:t>
            </a:r>
          </a:p>
          <a:p>
            <a:pPr algn="ctr"/>
            <a:r>
              <a:rPr lang="es-MX" sz="2400" b="1" dirty="0"/>
              <a:t>EL PERÍODO DE ENERO A SEPTIEMBRE DEL 2024</a:t>
            </a:r>
          </a:p>
          <a:p>
            <a:pPr algn="ctr"/>
            <a:endParaRPr lang="es-MX" sz="3600" b="1" dirty="0"/>
          </a:p>
          <a:p>
            <a:pPr algn="ctr"/>
            <a:r>
              <a:rPr lang="es-MX" sz="3600" b="1" dirty="0"/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" y="27508"/>
            <a:ext cx="99312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7071" y="1367662"/>
            <a:ext cx="913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Durante el periodo de Enero a Septiembre de 2024, se presentaron 120 solicitudes de información a la Unidad de Transparencia, clasificadas de la siguiente manera: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75656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/>
              <a:t>H. AYUNTAMIENTO DE TECOMÁN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" y="2412"/>
            <a:ext cx="9937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FD9BAEF-D792-9B9F-6E3D-6B1F11065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10037"/>
              </p:ext>
            </p:extLst>
          </p:nvPr>
        </p:nvGraphicFramePr>
        <p:xfrm>
          <a:off x="179512" y="1870260"/>
          <a:ext cx="3168352" cy="4151028"/>
        </p:xfrm>
        <a:graphic>
          <a:graphicData uri="http://schemas.openxmlformats.org/drawingml/2006/table">
            <a:tbl>
              <a:tblPr/>
              <a:tblGrid>
                <a:gridCol w="2287775">
                  <a:extLst>
                    <a:ext uri="{9D8B030D-6E8A-4147-A177-3AD203B41FA5}">
                      <a16:colId xmlns:a16="http://schemas.microsoft.com/office/drawing/2014/main" val="2551812860"/>
                    </a:ext>
                  </a:extLst>
                </a:gridCol>
                <a:gridCol w="880577">
                  <a:extLst>
                    <a:ext uri="{9D8B030D-6E8A-4147-A177-3AD203B41FA5}">
                      <a16:colId xmlns:a16="http://schemas.microsoft.com/office/drawing/2014/main" val="1652490458"/>
                    </a:ext>
                  </a:extLst>
                </a:gridCol>
              </a:tblGrid>
              <a:tr h="2249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 dirty="0">
                          <a:effectLst/>
                          <a:latin typeface="Arial" panose="020B0604020202020204" pitchFamily="34" charset="0"/>
                        </a:rPr>
                        <a:t>RUBRO DE LA INFORMACIÓN SOLICITADA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36494"/>
                  </a:ext>
                </a:extLst>
              </a:tr>
              <a:tr h="104029"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 dirty="0">
                          <a:effectLst/>
                          <a:latin typeface="Arial" panose="020B0604020202020204" pitchFamily="34" charset="0"/>
                        </a:rPr>
                        <a:t>ÁREAS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effectLst/>
                          <a:latin typeface="Arial" panose="020B0604020202020204" pitchFamily="34" charset="0"/>
                        </a:rPr>
                        <a:t>CANTIDAD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483279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Obras Publicas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286631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Sistemas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64068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Catastro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992981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Desarrollo Urbano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775407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Dirección de Asuntos Jurídicos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855863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Licencias e Inspección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59127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Recursos materiales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491319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Contraloría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56289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Planeación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312444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Registro Civil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498248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Tesorería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731873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Oficialía Mayor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65750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Atención Ciudadana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814476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Ingresos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388208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Control Patrimonial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86798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Sala de Regidores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253414"/>
                  </a:ext>
                </a:extLst>
              </a:tr>
              <a:tr h="39623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716433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Recursos Humanos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833226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Fomento Economico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461800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Turismo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686186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Desarrollo Social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346274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Presidencia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254233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Servicios Publicos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676780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Seguridad Pública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655450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Comunicación Social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87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Transparencia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615361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Protección Civil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57452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COMAPAT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149762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Instituto de la Feria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70452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Instituto de la Mujer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834335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SIPINNA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945186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Dirección de la Juventud y el Deporte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006371"/>
                  </a:ext>
                </a:extLst>
              </a:tr>
              <a:tr h="116040">
                <a:tc>
                  <a:txBody>
                    <a:bodyPr/>
                    <a:lstStyle/>
                    <a:p>
                      <a:pPr algn="l" fontAlgn="t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Dirección de Educación y Cultura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823055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DIF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747144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Juzgado Cívico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51997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Servicios Generales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887349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No Compete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483388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Ecología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873312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Alumbrado Público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30411"/>
                  </a:ext>
                </a:extLst>
              </a:tr>
              <a:tr h="89168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Desarrollo Rural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373270"/>
                  </a:ext>
                </a:extLst>
              </a:tr>
              <a:tr h="133752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05859"/>
                  </a:ext>
                </a:extLst>
              </a:tr>
            </a:tbl>
          </a:graphicData>
        </a:graphic>
      </p:graphicFrame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00000000-0008-0000-0100-0000DDBD3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639462"/>
              </p:ext>
            </p:extLst>
          </p:nvPr>
        </p:nvGraphicFramePr>
        <p:xfrm>
          <a:off x="4148911" y="1700809"/>
          <a:ext cx="5103687" cy="476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354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0" y="1365250"/>
            <a:ext cx="913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H. Ayuntamiento de Tecomán recibió la mayor cantidad de solicitudes por medio de la Plataforma Nacional de Transparencia con un total de 113, así como 0 solicitudes por medio de correo electrónico y 7 de manera presencial en la oficina de la Unidad de Transparencia.  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02902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/>
              <a:t>H. AYUNTAMIENTO DE TECOMÁN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75" y="0"/>
            <a:ext cx="9937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656911"/>
              </p:ext>
            </p:extLst>
          </p:nvPr>
        </p:nvGraphicFramePr>
        <p:xfrm>
          <a:off x="4610485" y="2197250"/>
          <a:ext cx="4137980" cy="382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1B1571E-4B5C-5735-73C6-4F4EE6B05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00113"/>
              </p:ext>
            </p:extLst>
          </p:nvPr>
        </p:nvGraphicFramePr>
        <p:xfrm>
          <a:off x="251521" y="2636912"/>
          <a:ext cx="4343374" cy="303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19481" imgH="1552646" progId="Excel.Sheet.12">
                  <p:embed/>
                </p:oleObj>
              </mc:Choice>
              <mc:Fallback>
                <p:oleObj name="Worksheet" r:id="rId5" imgW="2219481" imgH="1552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1" y="2636912"/>
                        <a:ext cx="4343374" cy="303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00000000-0008-0000-0100-0000E0BD3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237862"/>
              </p:ext>
            </p:extLst>
          </p:nvPr>
        </p:nvGraphicFramePr>
        <p:xfrm>
          <a:off x="4886753" y="2435635"/>
          <a:ext cx="4240049" cy="358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6385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1472" y="1220159"/>
            <a:ext cx="913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De las 120 solicitudes, 113 fueron respondidas de manera positiva, 7 fueron incompetentes (Solicitudes que no correspondían al Ente Público), 0 fueron Oscuras (La solicitud no contiene todos los datos requeridos) y 0 fueron inexistentes (El Ayuntamiento no cuenta con dicha información).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75656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/>
              <a:t>H. AYUNTAMIENTO DE TECOMÁN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" y="0"/>
            <a:ext cx="993126" cy="1368152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0DD338F-48AD-13A5-2166-91FE8B677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951239"/>
              </p:ext>
            </p:extLst>
          </p:nvPr>
        </p:nvGraphicFramePr>
        <p:xfrm>
          <a:off x="179512" y="2588311"/>
          <a:ext cx="3456438" cy="268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95644" imgH="1628647" progId="Excel.Sheet.12">
                  <p:embed/>
                </p:oleObj>
              </mc:Choice>
              <mc:Fallback>
                <p:oleObj name="Worksheet" r:id="rId4" imgW="2095644" imgH="16286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2588311"/>
                        <a:ext cx="3456438" cy="2686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5 Gráfico">
            <a:extLst>
              <a:ext uri="{FF2B5EF4-FFF2-40B4-BE49-F238E27FC236}">
                <a16:creationId xmlns:a16="http://schemas.microsoft.com/office/drawing/2014/main" id="{00000000-0008-0000-0100-0000DFBD3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763243"/>
              </p:ext>
            </p:extLst>
          </p:nvPr>
        </p:nvGraphicFramePr>
        <p:xfrm>
          <a:off x="4355976" y="2202178"/>
          <a:ext cx="4248472" cy="381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385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82" y="6021287"/>
            <a:ext cx="9144000" cy="836712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475656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/>
              <a:t>H. AYUNTAMIENTO DE TECOMÁN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" y="44624"/>
            <a:ext cx="993126" cy="13681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F0FB0E-A1E6-CC58-765D-FAA3D6304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1451057"/>
            <a:ext cx="3514725" cy="969831"/>
          </a:xfrm>
          <a:prstGeom prst="rect">
            <a:avLst/>
          </a:prstGeom>
        </p:spPr>
      </p:pic>
      <p:graphicFrame>
        <p:nvGraphicFramePr>
          <p:cNvPr id="6" name="4 Gráfico">
            <a:extLst>
              <a:ext uri="{FF2B5EF4-FFF2-40B4-BE49-F238E27FC236}">
                <a16:creationId xmlns:a16="http://schemas.microsoft.com/office/drawing/2014/main" id="{00000000-0008-0000-0100-0000DEBD3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378565"/>
              </p:ext>
            </p:extLst>
          </p:nvPr>
        </p:nvGraphicFramePr>
        <p:xfrm>
          <a:off x="4115846" y="1542621"/>
          <a:ext cx="5043636" cy="4348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93709B7-D4CE-1607-EE44-59B2DE057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037215"/>
              </p:ext>
            </p:extLst>
          </p:nvPr>
        </p:nvGraphicFramePr>
        <p:xfrm>
          <a:off x="179510" y="2700173"/>
          <a:ext cx="3514725" cy="848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295393" imgH="943103" progId="Excel.Sheet.12">
                  <p:embed/>
                </p:oleObj>
              </mc:Choice>
              <mc:Fallback>
                <p:oleObj name="Worksheet" r:id="rId6" imgW="2295393" imgH="9431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510" y="2700173"/>
                        <a:ext cx="3514725" cy="848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3F9D636A-DA43-9DF8-E2F6-1001BE070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667838"/>
              </p:ext>
            </p:extLst>
          </p:nvPr>
        </p:nvGraphicFramePr>
        <p:xfrm>
          <a:off x="179510" y="3635300"/>
          <a:ext cx="3514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2295393" imgH="1171490" progId="Excel.Sheet.12">
                  <p:embed/>
                </p:oleObj>
              </mc:Choice>
              <mc:Fallback>
                <p:oleObj name="Worksheet" r:id="rId8" imgW="2295393" imgH="11714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9510" y="3635300"/>
                        <a:ext cx="3514725" cy="117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F154DB9-40E8-9543-492F-34067AD94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75715"/>
              </p:ext>
            </p:extLst>
          </p:nvPr>
        </p:nvGraphicFramePr>
        <p:xfrm>
          <a:off x="179510" y="4987231"/>
          <a:ext cx="3514725" cy="96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2590992" imgH="714332" progId="Excel.Sheet.12">
                  <p:embed/>
                </p:oleObj>
              </mc:Choice>
              <mc:Fallback>
                <p:oleObj name="Worksheet" r:id="rId10" imgW="2590992" imgH="7143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9510" y="4987231"/>
                        <a:ext cx="3514725" cy="969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85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82" y="6021287"/>
            <a:ext cx="9144000" cy="836712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475656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/>
              <a:t>H. AYUNTAMIENTO </a:t>
            </a:r>
            <a:r>
              <a:rPr lang="es-MX" sz="4000" b="1"/>
              <a:t>DE TECOMÁN</a:t>
            </a:r>
            <a:endParaRPr lang="es-MX" sz="4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138846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 las 120 solicitudes se presentó 1 solo Recurso de revisión.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" y="40551"/>
            <a:ext cx="993126" cy="1368152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EEB1B67-E49F-89DE-26CD-90E49006B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24861"/>
              </p:ext>
            </p:extLst>
          </p:nvPr>
        </p:nvGraphicFramePr>
        <p:xfrm>
          <a:off x="251519" y="2082486"/>
          <a:ext cx="3517731" cy="102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505392" imgH="552350" progId="Excel.Sheet.12">
                  <p:embed/>
                </p:oleObj>
              </mc:Choice>
              <mc:Fallback>
                <p:oleObj name="Worksheet" r:id="rId4" imgW="3505392" imgH="552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2082486"/>
                        <a:ext cx="3517731" cy="1023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Gráfico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839590"/>
              </p:ext>
            </p:extLst>
          </p:nvPr>
        </p:nvGraphicFramePr>
        <p:xfrm>
          <a:off x="3510136" y="1865686"/>
          <a:ext cx="5310336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69288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490</Words>
  <Application>Microsoft Office PowerPoint</Application>
  <PresentationFormat>Presentación en pantalla (4:3)</PresentationFormat>
  <Paragraphs>163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Virgen Arias</dc:creator>
  <cp:lastModifiedBy>Carolina Solano Muñiz</cp:lastModifiedBy>
  <cp:revision>97</cp:revision>
  <dcterms:created xsi:type="dcterms:W3CDTF">2019-07-23T16:32:02Z</dcterms:created>
  <dcterms:modified xsi:type="dcterms:W3CDTF">2024-09-27T22:16:01Z</dcterms:modified>
</cp:coreProperties>
</file>